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notesMasterIdLst>
    <p:notesMasterId r:id="rId37"/>
  </p:notesMasterIdLst>
  <p:sldIdLst>
    <p:sldId id="257" r:id="rId2"/>
    <p:sldId id="285" r:id="rId3"/>
    <p:sldId id="294" r:id="rId4"/>
    <p:sldId id="287" r:id="rId5"/>
    <p:sldId id="286" r:id="rId6"/>
    <p:sldId id="259" r:id="rId7"/>
    <p:sldId id="278" r:id="rId8"/>
    <p:sldId id="279" r:id="rId9"/>
    <p:sldId id="277" r:id="rId10"/>
    <p:sldId id="260" r:id="rId11"/>
    <p:sldId id="261" r:id="rId12"/>
    <p:sldId id="289" r:id="rId13"/>
    <p:sldId id="290" r:id="rId14"/>
    <p:sldId id="264" r:id="rId15"/>
    <p:sldId id="267" r:id="rId16"/>
    <p:sldId id="295" r:id="rId17"/>
    <p:sldId id="280" r:id="rId18"/>
    <p:sldId id="291" r:id="rId19"/>
    <p:sldId id="292" r:id="rId20"/>
    <p:sldId id="282" r:id="rId21"/>
    <p:sldId id="300" r:id="rId22"/>
    <p:sldId id="303" r:id="rId23"/>
    <p:sldId id="298" r:id="rId24"/>
    <p:sldId id="301" r:id="rId25"/>
    <p:sldId id="299" r:id="rId26"/>
    <p:sldId id="302" r:id="rId27"/>
    <p:sldId id="296" r:id="rId28"/>
    <p:sldId id="297" r:id="rId29"/>
    <p:sldId id="268" r:id="rId30"/>
    <p:sldId id="269" r:id="rId31"/>
    <p:sldId id="283" r:id="rId32"/>
    <p:sldId id="284" r:id="rId33"/>
    <p:sldId id="274" r:id="rId34"/>
    <p:sldId id="275" r:id="rId35"/>
    <p:sldId id="271" r:id="rId36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1" d="100"/>
          <a:sy n="71" d="100"/>
        </p:scale>
        <p:origin x="1296" y="6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jpg>
</file>

<file path=ppt/media/image18.jpg>
</file>

<file path=ppt/media/image19.jpg>
</file>

<file path=ppt/media/image2.jpeg>
</file>

<file path=ppt/media/image20.png>
</file>

<file path=ppt/media/image21.pn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png>
</file>

<file path=ppt/media/image29.png>
</file>

<file path=ppt/media/image3.png>
</file>

<file path=ppt/media/image30.jpg>
</file>

<file path=ppt/media/image31.jpeg>
</file>

<file path=ppt/media/image32.png>
</file>

<file path=ppt/media/image33.jpg>
</file>

<file path=ppt/media/image4.png>
</file>

<file path=ppt/media/image5.jpg>
</file>

<file path=ppt/media/image6.jp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09BA1D-1452-491C-A980-4742D3E199B3}" type="datetimeFigureOut">
              <a:rPr lang="pt-BR" smtClean="0"/>
              <a:t>21/06/2017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652B02-C608-4A6B-A017-2E179E74F0A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850925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ABEB36-AE58-4C7A-909C-51996E195A0D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138208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B2C25-52AD-41A4-8CEB-0354006BF2BC}" type="datetimeFigureOut">
              <a:rPr lang="pt-BR" smtClean="0"/>
              <a:t>21/06/2017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55852-1284-44FF-820C-335A4F05B72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562482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B2C25-52AD-41A4-8CEB-0354006BF2BC}" type="datetimeFigureOut">
              <a:rPr lang="pt-BR" smtClean="0"/>
              <a:t>21/06/2017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55852-1284-44FF-820C-335A4F05B72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96290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B2C25-52AD-41A4-8CEB-0354006BF2BC}" type="datetimeFigureOut">
              <a:rPr lang="pt-BR" smtClean="0"/>
              <a:t>21/06/2017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55852-1284-44FF-820C-335A4F05B72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419436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Sem-Título-1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2446431" y="115841"/>
            <a:ext cx="4041589" cy="846007"/>
          </a:xfrm>
          <a:prstGeom prst="rect">
            <a:avLst/>
          </a:prstGeom>
        </p:spPr>
      </p:pic>
      <p:pic>
        <p:nvPicPr>
          <p:cNvPr id="2" name="Imagem 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227" y="6068450"/>
            <a:ext cx="1298713" cy="437888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8297" y="5716788"/>
            <a:ext cx="1174578" cy="1141212"/>
          </a:xfrm>
          <a:prstGeom prst="rect">
            <a:avLst/>
          </a:prstGeom>
        </p:spPr>
      </p:pic>
      <p:pic>
        <p:nvPicPr>
          <p:cNvPr id="9" name="Imagem 8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 flipV="1">
            <a:off x="0" y="6812280"/>
            <a:ext cx="9144000" cy="45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805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B2C25-52AD-41A4-8CEB-0354006BF2BC}" type="datetimeFigureOut">
              <a:rPr lang="pt-BR" smtClean="0"/>
              <a:t>21/06/2017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55852-1284-44FF-820C-335A4F05B72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52189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B2C25-52AD-41A4-8CEB-0354006BF2BC}" type="datetimeFigureOut">
              <a:rPr lang="pt-BR" smtClean="0"/>
              <a:t>21/06/2017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55852-1284-44FF-820C-335A4F05B72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66849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B2C25-52AD-41A4-8CEB-0354006BF2BC}" type="datetimeFigureOut">
              <a:rPr lang="pt-BR" smtClean="0"/>
              <a:t>21/06/2017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55852-1284-44FF-820C-335A4F05B72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150559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B2C25-52AD-41A4-8CEB-0354006BF2BC}" type="datetimeFigureOut">
              <a:rPr lang="pt-BR" smtClean="0"/>
              <a:t>21/06/2017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55852-1284-44FF-820C-335A4F05B72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654056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B2C25-52AD-41A4-8CEB-0354006BF2BC}" type="datetimeFigureOut">
              <a:rPr lang="pt-BR" smtClean="0"/>
              <a:t>21/06/2017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55852-1284-44FF-820C-335A4F05B72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18978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B2C25-52AD-41A4-8CEB-0354006BF2BC}" type="datetimeFigureOut">
              <a:rPr lang="pt-BR" smtClean="0"/>
              <a:t>21/06/2017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55852-1284-44FF-820C-335A4F05B72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203465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B2C25-52AD-41A4-8CEB-0354006BF2BC}" type="datetimeFigureOut">
              <a:rPr lang="pt-BR" smtClean="0"/>
              <a:t>21/06/2017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55852-1284-44FF-820C-335A4F05B72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761730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B2C25-52AD-41A4-8CEB-0354006BF2BC}" type="datetimeFigureOut">
              <a:rPr lang="pt-BR" smtClean="0"/>
              <a:t>21/06/2017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55852-1284-44FF-820C-335A4F05B72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896876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AB2C25-52AD-41A4-8CEB-0354006BF2BC}" type="datetimeFigureOut">
              <a:rPr lang="pt-BR" smtClean="0"/>
              <a:t>21/06/2017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F55852-1284-44FF-820C-335A4F05B72F}" type="slidenum">
              <a:rPr lang="pt-BR" smtClean="0"/>
              <a:t>‹nº›</a:t>
            </a:fld>
            <a:endParaRPr lang="pt-BR"/>
          </a:p>
        </p:txBody>
      </p:sp>
      <p:pic>
        <p:nvPicPr>
          <p:cNvPr id="7" name="Imagem 6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227" y="6068450"/>
            <a:ext cx="1298713" cy="437888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4313" y="5716788"/>
            <a:ext cx="1068561" cy="1141212"/>
          </a:xfrm>
          <a:prstGeom prst="rect">
            <a:avLst/>
          </a:prstGeom>
        </p:spPr>
      </p:pic>
      <p:pic>
        <p:nvPicPr>
          <p:cNvPr id="9" name="Imagem 8"/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 flipV="1">
            <a:off x="0" y="6812280"/>
            <a:ext cx="9144000" cy="45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7349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3.jp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805817" y="2906078"/>
            <a:ext cx="79295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latin typeface="Tahoma" charset="0"/>
                <a:ea typeface="Tahoma" charset="0"/>
                <a:cs typeface="Tahoma" charset="0"/>
              </a:rPr>
              <a:t>A REVOLUÇÃO DO BLOCKCHAIN</a:t>
            </a:r>
          </a:p>
        </p:txBody>
      </p:sp>
      <p:sp>
        <p:nvSpPr>
          <p:cNvPr id="3" name="CaixaDeTexto 2"/>
          <p:cNvSpPr txBox="1"/>
          <p:nvPr/>
        </p:nvSpPr>
        <p:spPr>
          <a:xfrm>
            <a:off x="942977" y="4214813"/>
            <a:ext cx="69623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>
                <a:latin typeface="Tahoma" charset="0"/>
                <a:ea typeface="Tahoma" charset="0"/>
                <a:cs typeface="Tahoma" charset="0"/>
              </a:rPr>
              <a:t>Porque você tem de prestar atenção nisso.</a:t>
            </a:r>
          </a:p>
        </p:txBody>
      </p:sp>
    </p:spTree>
    <p:extLst>
      <p:ext uri="{BB962C8B-B14F-4D97-AF65-F5344CB8AC3E}">
        <p14:creationId xmlns:p14="http://schemas.microsoft.com/office/powerpoint/2010/main" val="3424233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72361" y="0"/>
            <a:ext cx="10810641" cy="6858000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2598414" y="162314"/>
            <a:ext cx="424186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charset="0"/>
                <a:ea typeface="Tahoma" charset="0"/>
                <a:cs typeface="Tahoma" charset="0"/>
              </a:rPr>
              <a:t>Duas    </a:t>
            </a:r>
            <a:r>
              <a:rPr lang="pt-BR" sz="44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charset="0"/>
                <a:ea typeface="Tahoma" charset="0"/>
                <a:cs typeface="Tahoma" charset="0"/>
              </a:rPr>
              <a:t> </a:t>
            </a:r>
            <a:r>
              <a:rPr lang="pt-BR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charset="0"/>
                <a:ea typeface="Tahoma" charset="0"/>
                <a:cs typeface="Tahoma" charset="0"/>
              </a:rPr>
              <a:t>Visões</a:t>
            </a:r>
          </a:p>
        </p:txBody>
      </p:sp>
      <p:sp>
        <p:nvSpPr>
          <p:cNvPr id="4" name="CaixaDeTexto 3"/>
          <p:cNvSpPr txBox="1"/>
          <p:nvPr/>
        </p:nvSpPr>
        <p:spPr>
          <a:xfrm>
            <a:off x="-255268" y="1939856"/>
            <a:ext cx="20859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Eficácia</a:t>
            </a:r>
          </a:p>
        </p:txBody>
      </p:sp>
      <p:sp>
        <p:nvSpPr>
          <p:cNvPr id="5" name="CaixaDeTexto 4"/>
          <p:cNvSpPr txBox="1"/>
          <p:nvPr/>
        </p:nvSpPr>
        <p:spPr>
          <a:xfrm>
            <a:off x="6330317" y="1939856"/>
            <a:ext cx="24479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>
                <a:latin typeface="Tahoma" charset="0"/>
                <a:ea typeface="Tahoma" charset="0"/>
                <a:cs typeface="Tahoma" charset="0"/>
              </a:rPr>
              <a:t>Eficiência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-283853" y="3237074"/>
            <a:ext cx="395764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Fazer as coisas certas</a:t>
            </a:r>
          </a:p>
          <a:p>
            <a:endParaRPr lang="pt-BR" sz="2800" dirty="0">
              <a:solidFill>
                <a:schemeClr val="bg1"/>
              </a:solidFill>
              <a:latin typeface="Tahoma" charset="0"/>
              <a:ea typeface="Tahoma" charset="0"/>
              <a:cs typeface="Tahoma" charset="0"/>
            </a:endParaRPr>
          </a:p>
          <a:p>
            <a:r>
              <a:rPr lang="pt-BR" sz="2800" dirty="0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Evolução</a:t>
            </a:r>
          </a:p>
        </p:txBody>
      </p:sp>
      <p:sp>
        <p:nvSpPr>
          <p:cNvPr id="7" name="CaixaDeTexto 6"/>
          <p:cNvSpPr txBox="1"/>
          <p:nvPr/>
        </p:nvSpPr>
        <p:spPr>
          <a:xfrm>
            <a:off x="5387332" y="3383903"/>
            <a:ext cx="339090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Fazer</a:t>
            </a:r>
            <a:r>
              <a:rPr lang="pt-BR" sz="2800" dirty="0"/>
              <a:t> certo as coisas</a:t>
            </a:r>
          </a:p>
          <a:p>
            <a:pPr algn="r"/>
            <a:endParaRPr lang="pt-BR" sz="2800" dirty="0"/>
          </a:p>
          <a:p>
            <a:pPr algn="r"/>
            <a:r>
              <a:rPr lang="pt-BR" sz="2800" dirty="0"/>
              <a:t>Sobrevivência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2375617" y="5630170"/>
            <a:ext cx="4748416" cy="769441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tx1"/>
            </a:outerShdw>
          </a:effectLst>
        </p:spPr>
        <p:txBody>
          <a:bodyPr wrap="none" rtlCol="0">
            <a:spAutoFit/>
          </a:bodyPr>
          <a:lstStyle/>
          <a:p>
            <a:r>
              <a:rPr lang="pt-BR" sz="44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charset="0"/>
                <a:ea typeface="Tahoma" charset="0"/>
                <a:cs typeface="Tahoma" charset="0"/>
              </a:rPr>
              <a:t>PROSPERIDADE</a:t>
            </a:r>
          </a:p>
        </p:txBody>
      </p:sp>
    </p:spTree>
    <p:extLst>
      <p:ext uri="{BB962C8B-B14F-4D97-AF65-F5344CB8AC3E}">
        <p14:creationId xmlns:p14="http://schemas.microsoft.com/office/powerpoint/2010/main" val="3828209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312" r="8125"/>
          <a:stretch/>
        </p:blipFill>
        <p:spPr>
          <a:xfrm>
            <a:off x="2" y="1"/>
            <a:ext cx="6655302" cy="6858002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3243260" y="1321947"/>
            <a:ext cx="30861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latin typeface="Tahoma" charset="0"/>
                <a:ea typeface="Tahoma" charset="0"/>
                <a:cs typeface="Tahoma" charset="0"/>
              </a:rPr>
              <a:t>Eficiência</a:t>
            </a:r>
          </a:p>
        </p:txBody>
      </p:sp>
      <p:sp>
        <p:nvSpPr>
          <p:cNvPr id="7" name="CaixaDeTexto 6"/>
          <p:cNvSpPr txBox="1"/>
          <p:nvPr/>
        </p:nvSpPr>
        <p:spPr>
          <a:xfrm>
            <a:off x="3400426" y="2294505"/>
            <a:ext cx="56292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Redução dos Custos de Transação</a:t>
            </a:r>
            <a:endParaRPr lang="pt-BR" sz="2800" dirty="0"/>
          </a:p>
        </p:txBody>
      </p:sp>
      <p:sp>
        <p:nvSpPr>
          <p:cNvPr id="9" name="CaixaDeTexto 8"/>
          <p:cNvSpPr txBox="1"/>
          <p:nvPr/>
        </p:nvSpPr>
        <p:spPr>
          <a:xfrm>
            <a:off x="4872038" y="3186113"/>
            <a:ext cx="387477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pt-BR" sz="2400" dirty="0">
                <a:latin typeface="Tahoma" charset="0"/>
                <a:ea typeface="Tahoma" charset="0"/>
                <a:cs typeface="Tahoma" charset="0"/>
              </a:rPr>
              <a:t>Custos de Pesquisa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pt-BR" sz="2400" dirty="0">
                <a:latin typeface="Tahoma" charset="0"/>
                <a:ea typeface="Tahoma" charset="0"/>
                <a:cs typeface="Tahoma" charset="0"/>
              </a:rPr>
              <a:t>Custos de Contratação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pt-BR" sz="2400" dirty="0">
                <a:latin typeface="Tahoma" charset="0"/>
                <a:ea typeface="Tahoma" charset="0"/>
                <a:cs typeface="Tahoma" charset="0"/>
              </a:rPr>
              <a:t>Custos de Coordenação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pt-BR" sz="2400" dirty="0">
                <a:latin typeface="Tahoma" charset="0"/>
                <a:ea typeface="Tahoma" charset="0"/>
                <a:cs typeface="Tahoma" charset="0"/>
              </a:rPr>
              <a:t>Custos de Confiança</a:t>
            </a:r>
          </a:p>
        </p:txBody>
      </p:sp>
    </p:spTree>
    <p:extLst>
      <p:ext uri="{BB962C8B-B14F-4D97-AF65-F5344CB8AC3E}">
        <p14:creationId xmlns:p14="http://schemas.microsoft.com/office/powerpoint/2010/main" val="2503054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5556"/>
            <a:ext cx="8723574" cy="5477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8605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2" t="4235" r="2344" b="6556"/>
          <a:stretch/>
        </p:blipFill>
        <p:spPr>
          <a:xfrm>
            <a:off x="42858" y="1218639"/>
            <a:ext cx="9101142" cy="400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227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4" r="34532"/>
          <a:stretch/>
        </p:blipFill>
        <p:spPr>
          <a:xfrm>
            <a:off x="2026921" y="-5497"/>
            <a:ext cx="7117082" cy="6863500"/>
          </a:xfrm>
          <a:prstGeom prst="rect">
            <a:avLst/>
          </a:prstGeom>
        </p:spPr>
      </p:pic>
      <p:sp>
        <p:nvSpPr>
          <p:cNvPr id="3" name="Retângulo 2"/>
          <p:cNvSpPr/>
          <p:nvPr/>
        </p:nvSpPr>
        <p:spPr>
          <a:xfrm>
            <a:off x="-28574" y="-2"/>
            <a:ext cx="3343275" cy="6858002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/>
          <p:cNvSpPr txBox="1"/>
          <p:nvPr/>
        </p:nvSpPr>
        <p:spPr>
          <a:xfrm>
            <a:off x="257172" y="1108174"/>
            <a:ext cx="30861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Eficácia</a:t>
            </a:r>
          </a:p>
        </p:txBody>
      </p:sp>
      <p:sp>
        <p:nvSpPr>
          <p:cNvPr id="7" name="CaixaDeTexto 6"/>
          <p:cNvSpPr txBox="1"/>
          <p:nvPr/>
        </p:nvSpPr>
        <p:spPr>
          <a:xfrm>
            <a:off x="414338" y="2080732"/>
            <a:ext cx="58007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Inovação nos modelos de negócios</a:t>
            </a:r>
            <a:endParaRPr lang="pt-BR" sz="2800" dirty="0">
              <a:solidFill>
                <a:schemeClr val="bg1"/>
              </a:solidFill>
            </a:endParaRPr>
          </a:p>
        </p:txBody>
      </p:sp>
      <p:sp>
        <p:nvSpPr>
          <p:cNvPr id="9" name="CaixaDeTexto 8"/>
          <p:cNvSpPr txBox="1"/>
          <p:nvPr/>
        </p:nvSpPr>
        <p:spPr>
          <a:xfrm>
            <a:off x="1885950" y="2972340"/>
            <a:ext cx="387477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pt-BR" sz="2400" dirty="0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Inclusão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pt-BR" sz="2400" dirty="0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Diversidade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pt-BR" sz="2400" dirty="0" err="1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Exponencialidade</a:t>
            </a:r>
            <a:endParaRPr lang="pt-BR" sz="2400" dirty="0">
              <a:solidFill>
                <a:schemeClr val="bg1"/>
              </a:solidFill>
              <a:latin typeface="Tahoma" charset="0"/>
              <a:ea typeface="Tahoma" charset="0"/>
              <a:cs typeface="Tahoma" charset="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pt-BR" sz="2400" dirty="0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Abundancia</a:t>
            </a:r>
          </a:p>
        </p:txBody>
      </p:sp>
    </p:spTree>
    <p:extLst>
      <p:ext uri="{BB962C8B-B14F-4D97-AF65-F5344CB8AC3E}">
        <p14:creationId xmlns:p14="http://schemas.microsoft.com/office/powerpoint/2010/main" val="818379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385768" y="357045"/>
            <a:ext cx="82958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000" dirty="0" err="1">
                <a:latin typeface="Tahoma" charset="0"/>
                <a:ea typeface="Tahoma" charset="0"/>
                <a:cs typeface="Tahoma" charset="0"/>
              </a:rPr>
              <a:t>Disrupção</a:t>
            </a:r>
            <a:r>
              <a:rPr lang="pt-BR" sz="4000" dirty="0">
                <a:latin typeface="Tahoma" charset="0"/>
                <a:ea typeface="Tahoma" charset="0"/>
                <a:cs typeface="Tahoma" charset="0"/>
              </a:rPr>
              <a:t> nos Modelos de Negócios</a:t>
            </a:r>
          </a:p>
        </p:txBody>
      </p:sp>
      <p:sp>
        <p:nvSpPr>
          <p:cNvPr id="4" name="CaixaDeTexto 3"/>
          <p:cNvSpPr txBox="1"/>
          <p:nvPr/>
        </p:nvSpPr>
        <p:spPr>
          <a:xfrm>
            <a:off x="1066313" y="1775810"/>
            <a:ext cx="2605778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pt-BR" sz="2400" dirty="0" smtClean="0">
                <a:latin typeface="Tahoma" charset="0"/>
                <a:ea typeface="Tahoma" charset="0"/>
                <a:cs typeface="Tahoma" charset="0"/>
              </a:rPr>
              <a:t>Finanças</a:t>
            </a:r>
            <a:endParaRPr lang="pt-BR" sz="2400" dirty="0">
              <a:latin typeface="Tahoma" charset="0"/>
              <a:ea typeface="Tahoma" charset="0"/>
              <a:cs typeface="Tahoma" charset="0"/>
            </a:endParaRPr>
          </a:p>
          <a:p>
            <a:pPr algn="r">
              <a:lnSpc>
                <a:spcPct val="150000"/>
              </a:lnSpc>
            </a:pPr>
            <a:r>
              <a:rPr lang="pt-BR" sz="2400" dirty="0" smtClean="0">
                <a:latin typeface="Tahoma" charset="0"/>
                <a:ea typeface="Tahoma" charset="0"/>
                <a:cs typeface="Tahoma" charset="0"/>
              </a:rPr>
              <a:t>Imóveis</a:t>
            </a:r>
          </a:p>
          <a:p>
            <a:pPr algn="r">
              <a:lnSpc>
                <a:spcPct val="150000"/>
              </a:lnSpc>
            </a:pPr>
            <a:r>
              <a:rPr lang="pt-BR" sz="2400" dirty="0" smtClean="0">
                <a:latin typeface="Tahoma" charset="0"/>
                <a:ea typeface="Tahoma" charset="0"/>
                <a:cs typeface="Tahoma" charset="0"/>
              </a:rPr>
              <a:t>Agronegócio</a:t>
            </a:r>
          </a:p>
          <a:p>
            <a:pPr algn="r">
              <a:lnSpc>
                <a:spcPct val="150000"/>
              </a:lnSpc>
            </a:pPr>
            <a:r>
              <a:rPr lang="pt-BR" sz="2400" dirty="0" smtClean="0">
                <a:latin typeface="Tahoma" charset="0"/>
                <a:ea typeface="Tahoma" charset="0"/>
                <a:cs typeface="Tahoma" charset="0"/>
              </a:rPr>
              <a:t>Indústria e Varejo</a:t>
            </a:r>
          </a:p>
        </p:txBody>
      </p:sp>
      <p:sp>
        <p:nvSpPr>
          <p:cNvPr id="5" name="CaixaDeTexto 4"/>
          <p:cNvSpPr txBox="1"/>
          <p:nvPr/>
        </p:nvSpPr>
        <p:spPr>
          <a:xfrm>
            <a:off x="5207679" y="1828580"/>
            <a:ext cx="3292761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dirty="0" smtClean="0">
                <a:latin typeface="Tahoma" charset="0"/>
                <a:ea typeface="Tahoma" charset="0"/>
                <a:cs typeface="Tahoma" charset="0"/>
              </a:rPr>
              <a:t>Transportes e Logística</a:t>
            </a:r>
            <a:endParaRPr lang="pt-BR" sz="2400" dirty="0">
              <a:latin typeface="Tahoma" charset="0"/>
              <a:ea typeface="Tahoma" charset="0"/>
              <a:cs typeface="Tahoma" charset="0"/>
            </a:endParaRPr>
          </a:p>
          <a:p>
            <a:pPr>
              <a:lnSpc>
                <a:spcPct val="150000"/>
              </a:lnSpc>
            </a:pPr>
            <a:r>
              <a:rPr lang="pt-BR" sz="2400" dirty="0" smtClean="0">
                <a:latin typeface="Tahoma" charset="0"/>
                <a:ea typeface="Tahoma" charset="0"/>
                <a:cs typeface="Tahoma" charset="0"/>
              </a:rPr>
              <a:t>Educação</a:t>
            </a:r>
          </a:p>
          <a:p>
            <a:pPr>
              <a:lnSpc>
                <a:spcPct val="150000"/>
              </a:lnSpc>
            </a:pPr>
            <a:r>
              <a:rPr lang="pt-BR" sz="2400" dirty="0" smtClean="0">
                <a:latin typeface="Tahoma" charset="0"/>
                <a:ea typeface="Tahoma" charset="0"/>
                <a:cs typeface="Tahoma" charset="0"/>
              </a:rPr>
              <a:t>Cultura</a:t>
            </a:r>
          </a:p>
          <a:p>
            <a:pPr>
              <a:lnSpc>
                <a:spcPct val="150000"/>
              </a:lnSpc>
            </a:pPr>
            <a:r>
              <a:rPr lang="pt-BR" sz="2400" dirty="0" smtClean="0">
                <a:latin typeface="Tahoma" charset="0"/>
                <a:ea typeface="Tahoma" charset="0"/>
                <a:cs typeface="Tahoma" charset="0"/>
              </a:rPr>
              <a:t>Saúde</a:t>
            </a:r>
            <a:endParaRPr lang="pt-BR" sz="2400" dirty="0">
              <a:latin typeface="Tahoma" charset="0"/>
              <a:ea typeface="Tahoma" charset="0"/>
              <a:cs typeface="Tahoma" charset="0"/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3573614" y="1800006"/>
            <a:ext cx="71702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pt-BR" sz="2400" dirty="0">
                <a:solidFill>
                  <a:srgbClr val="1971D1"/>
                </a:solidFill>
                <a:latin typeface="Tahoma" charset="0"/>
                <a:ea typeface="Tahoma" charset="0"/>
                <a:cs typeface="Tahoma" charset="0"/>
              </a:rPr>
              <a:t>- 1</a:t>
            </a:r>
          </a:p>
          <a:p>
            <a:pPr algn="r">
              <a:lnSpc>
                <a:spcPct val="150000"/>
              </a:lnSpc>
            </a:pPr>
            <a:r>
              <a:rPr lang="pt-BR" sz="2400" dirty="0">
                <a:solidFill>
                  <a:srgbClr val="1971D1"/>
                </a:solidFill>
                <a:latin typeface="Tahoma" charset="0"/>
                <a:ea typeface="Tahoma" charset="0"/>
                <a:cs typeface="Tahoma" charset="0"/>
              </a:rPr>
              <a:t>- 2</a:t>
            </a:r>
          </a:p>
          <a:p>
            <a:pPr algn="r">
              <a:lnSpc>
                <a:spcPct val="150000"/>
              </a:lnSpc>
              <a:buFontTx/>
              <a:buChar char="-"/>
            </a:pPr>
            <a:r>
              <a:rPr lang="pt-BR" sz="2400" dirty="0" smtClean="0">
                <a:solidFill>
                  <a:srgbClr val="1971D1"/>
                </a:solidFill>
                <a:latin typeface="Tahoma" charset="0"/>
                <a:ea typeface="Tahoma" charset="0"/>
                <a:cs typeface="Tahoma" charset="0"/>
              </a:rPr>
              <a:t> 3</a:t>
            </a:r>
          </a:p>
          <a:p>
            <a:pPr algn="r">
              <a:lnSpc>
                <a:spcPct val="150000"/>
              </a:lnSpc>
              <a:buFontTx/>
              <a:buChar char="-"/>
            </a:pPr>
            <a:r>
              <a:rPr lang="pt-BR" sz="2400" dirty="0" smtClean="0">
                <a:solidFill>
                  <a:srgbClr val="1971D1"/>
                </a:solidFill>
                <a:latin typeface="Tahoma" charset="0"/>
                <a:ea typeface="Tahoma" charset="0"/>
                <a:cs typeface="Tahoma" charset="0"/>
              </a:rPr>
              <a:t> 4</a:t>
            </a:r>
            <a:endParaRPr lang="pt-BR" sz="2400" dirty="0">
              <a:solidFill>
                <a:srgbClr val="1971D1"/>
              </a:solidFill>
              <a:latin typeface="Tahoma" charset="0"/>
              <a:ea typeface="Tahoma" charset="0"/>
              <a:cs typeface="Tahoma" charset="0"/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4646241" y="1800006"/>
            <a:ext cx="56143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pt-BR" sz="2400" dirty="0" smtClean="0">
                <a:solidFill>
                  <a:srgbClr val="1971D1"/>
                </a:solidFill>
                <a:latin typeface="Tahoma" charset="0"/>
                <a:ea typeface="Tahoma" charset="0"/>
                <a:cs typeface="Tahoma" charset="0"/>
              </a:rPr>
              <a:t>5 </a:t>
            </a:r>
            <a:r>
              <a:rPr lang="pt-BR" sz="2400" dirty="0">
                <a:solidFill>
                  <a:srgbClr val="1971D1"/>
                </a:solidFill>
                <a:latin typeface="Tahoma" charset="0"/>
                <a:ea typeface="Tahoma" charset="0"/>
                <a:cs typeface="Tahoma" charset="0"/>
              </a:rPr>
              <a:t>-</a:t>
            </a:r>
          </a:p>
          <a:p>
            <a:pPr algn="r">
              <a:lnSpc>
                <a:spcPct val="150000"/>
              </a:lnSpc>
            </a:pPr>
            <a:r>
              <a:rPr lang="pt-BR" sz="2400" dirty="0" smtClean="0">
                <a:solidFill>
                  <a:srgbClr val="1971D1"/>
                </a:solidFill>
                <a:latin typeface="Tahoma" charset="0"/>
                <a:ea typeface="Tahoma" charset="0"/>
                <a:cs typeface="Tahoma" charset="0"/>
              </a:rPr>
              <a:t>6 </a:t>
            </a:r>
            <a:r>
              <a:rPr lang="pt-BR" sz="2400" dirty="0">
                <a:solidFill>
                  <a:srgbClr val="1971D1"/>
                </a:solidFill>
                <a:latin typeface="Tahoma" charset="0"/>
                <a:ea typeface="Tahoma" charset="0"/>
                <a:cs typeface="Tahoma" charset="0"/>
              </a:rPr>
              <a:t>-</a:t>
            </a:r>
          </a:p>
          <a:p>
            <a:pPr algn="r">
              <a:lnSpc>
                <a:spcPct val="150000"/>
              </a:lnSpc>
            </a:pPr>
            <a:r>
              <a:rPr lang="pt-BR" sz="2400" dirty="0" smtClean="0">
                <a:solidFill>
                  <a:srgbClr val="1971D1"/>
                </a:solidFill>
                <a:latin typeface="Tahoma" charset="0"/>
                <a:ea typeface="Tahoma" charset="0"/>
                <a:cs typeface="Tahoma" charset="0"/>
              </a:rPr>
              <a:t>7 -</a:t>
            </a:r>
          </a:p>
          <a:p>
            <a:pPr algn="r">
              <a:lnSpc>
                <a:spcPct val="150000"/>
              </a:lnSpc>
            </a:pPr>
            <a:r>
              <a:rPr lang="pt-BR" sz="2400" dirty="0" smtClean="0">
                <a:solidFill>
                  <a:srgbClr val="1971D1"/>
                </a:solidFill>
                <a:latin typeface="Tahoma" charset="0"/>
                <a:ea typeface="Tahoma" charset="0"/>
                <a:cs typeface="Tahoma" charset="0"/>
              </a:rPr>
              <a:t>8 -</a:t>
            </a:r>
            <a:endParaRPr lang="pt-BR" sz="2400" dirty="0">
              <a:solidFill>
                <a:srgbClr val="1971D1"/>
              </a:solidFill>
              <a:latin typeface="Tahoma" charset="0"/>
              <a:ea typeface="Tahoma" charset="0"/>
              <a:cs typeface="Tahom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1090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1890"/>
            <a:ext cx="9144000" cy="6474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804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95" b="2408"/>
          <a:stretch/>
        </p:blipFill>
        <p:spPr>
          <a:xfrm>
            <a:off x="126607" y="-1"/>
            <a:ext cx="8904849" cy="6006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205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2282639" y="432464"/>
            <a:ext cx="492679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000" dirty="0" err="1" smtClean="0">
                <a:latin typeface="Tahoma" charset="0"/>
                <a:ea typeface="Tahoma" charset="0"/>
                <a:cs typeface="Tahoma" charset="0"/>
              </a:rPr>
              <a:t>Cripto</a:t>
            </a:r>
            <a:r>
              <a:rPr lang="pt-BR" sz="4000" dirty="0" smtClean="0">
                <a:latin typeface="Tahoma" charset="0"/>
                <a:ea typeface="Tahoma" charset="0"/>
                <a:cs typeface="Tahoma" charset="0"/>
              </a:rPr>
              <a:t> Moedas </a:t>
            </a:r>
            <a:r>
              <a:rPr lang="pt-BR" sz="4000" dirty="0" smtClean="0">
                <a:latin typeface="Tahoma" charset="0"/>
                <a:ea typeface="Tahoma" charset="0"/>
                <a:cs typeface="Tahoma" charset="0"/>
              </a:rPr>
              <a:t>Ativos</a:t>
            </a: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509" y="2924087"/>
            <a:ext cx="3558840" cy="2166938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1387" y="2398625"/>
            <a:ext cx="4596946" cy="3217862"/>
          </a:xfrm>
          <a:prstGeom prst="rect">
            <a:avLst/>
          </a:prstGeom>
        </p:spPr>
      </p:pic>
      <p:sp>
        <p:nvSpPr>
          <p:cNvPr id="5" name="Mais 4"/>
          <p:cNvSpPr/>
          <p:nvPr/>
        </p:nvSpPr>
        <p:spPr>
          <a:xfrm>
            <a:off x="4461995" y="3669022"/>
            <a:ext cx="671513" cy="677068"/>
          </a:xfrm>
          <a:prstGeom prst="mathPlus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" name="Conector reto 6"/>
          <p:cNvCxnSpPr/>
          <p:nvPr/>
        </p:nvCxnSpPr>
        <p:spPr>
          <a:xfrm flipV="1">
            <a:off x="3811466" y="644135"/>
            <a:ext cx="1869141" cy="31813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reto 7"/>
          <p:cNvCxnSpPr/>
          <p:nvPr/>
        </p:nvCxnSpPr>
        <p:spPr>
          <a:xfrm>
            <a:off x="3811467" y="644135"/>
            <a:ext cx="1869140" cy="31165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9714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75846"/>
            <a:ext cx="9144000" cy="7033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122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5738" y="1257300"/>
            <a:ext cx="9329738" cy="560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001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14" b="11533"/>
          <a:stretch/>
        </p:blipFill>
        <p:spPr>
          <a:xfrm>
            <a:off x="0" y="367955"/>
            <a:ext cx="9144000" cy="5229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990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39" y="0"/>
            <a:ext cx="91161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421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35"/>
          <a:stretch/>
        </p:blipFill>
        <p:spPr>
          <a:xfrm>
            <a:off x="-37040" y="-106371"/>
            <a:ext cx="9181040" cy="6964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324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3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959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43307"/>
            <a:ext cx="9274140" cy="5314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3103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711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0947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03" r="6465"/>
          <a:stretch/>
        </p:blipFill>
        <p:spPr>
          <a:xfrm>
            <a:off x="-1" y="1452282"/>
            <a:ext cx="9144001" cy="3672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985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79" r="8794"/>
          <a:stretch/>
        </p:blipFill>
        <p:spPr>
          <a:xfrm>
            <a:off x="0" y="1532965"/>
            <a:ext cx="9130553" cy="4316507"/>
          </a:xfrm>
          <a:prstGeom prst="rect">
            <a:avLst/>
          </a:prstGeom>
        </p:spPr>
      </p:pic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/>
              <a:t>Crowdfunding</a:t>
            </a:r>
            <a:r>
              <a:rPr lang="pt-BR" dirty="0" smtClean="0"/>
              <a:t> ou </a:t>
            </a:r>
            <a:r>
              <a:rPr lang="pt-BR" dirty="0" err="1" smtClean="0"/>
              <a:t>Crowdscaming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496773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/>
              <a:t>Crowdfunding</a:t>
            </a:r>
            <a:r>
              <a:rPr lang="pt-BR" dirty="0" smtClean="0"/>
              <a:t> ou </a:t>
            </a:r>
            <a:r>
              <a:rPr lang="pt-BR" dirty="0" err="1" smtClean="0"/>
              <a:t>Crowdscaming</a:t>
            </a:r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87928"/>
            <a:ext cx="9144000" cy="3282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4423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27" t="10000" r="25255" b="11307"/>
          <a:stretch/>
        </p:blipFill>
        <p:spPr>
          <a:xfrm>
            <a:off x="-571634" y="-1826886"/>
            <a:ext cx="9715634" cy="8684886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94130" y="1590726"/>
            <a:ext cx="328512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BR" sz="2000" dirty="0">
                <a:latin typeface="Tahoma" charset="0"/>
                <a:ea typeface="Tahoma" charset="0"/>
                <a:cs typeface="Tahoma" charset="0"/>
              </a:rPr>
              <a:t>Distribuída</a:t>
            </a:r>
          </a:p>
          <a:p>
            <a:pPr marL="342900" indent="-34290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BR" sz="2000" dirty="0">
                <a:latin typeface="Tahoma" charset="0"/>
                <a:ea typeface="Tahoma" charset="0"/>
                <a:cs typeface="Tahoma" charset="0"/>
              </a:rPr>
              <a:t>Inclusiva</a:t>
            </a:r>
          </a:p>
          <a:p>
            <a:pPr marL="342900" indent="-34290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BR" sz="2000" dirty="0">
                <a:latin typeface="Tahoma" charset="0"/>
                <a:ea typeface="Tahoma" charset="0"/>
                <a:cs typeface="Tahoma" charset="0"/>
              </a:rPr>
              <a:t>Sem Cadeia de Comando e Controle</a:t>
            </a:r>
          </a:p>
          <a:p>
            <a:pPr marL="342900" indent="-34290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BR" sz="2000" dirty="0">
                <a:latin typeface="Tahoma" charset="0"/>
                <a:ea typeface="Tahoma" charset="0"/>
                <a:cs typeface="Tahoma" charset="0"/>
              </a:rPr>
              <a:t>Sem Orçamento Centralizado</a:t>
            </a:r>
          </a:p>
          <a:p>
            <a:pPr marL="342900" indent="-34290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BR" sz="2000" dirty="0">
                <a:latin typeface="Tahoma" charset="0"/>
                <a:ea typeface="Tahoma" charset="0"/>
                <a:cs typeface="Tahoma" charset="0"/>
              </a:rPr>
              <a:t>Sem Decisões Colegiadas</a:t>
            </a:r>
          </a:p>
          <a:p>
            <a:pPr marL="342900" indent="-34290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pt-BR" sz="2000" dirty="0">
              <a:latin typeface="Tahoma" charset="0"/>
              <a:ea typeface="Tahoma" charset="0"/>
              <a:cs typeface="Tahoma" charset="0"/>
            </a:endParaRPr>
          </a:p>
        </p:txBody>
      </p:sp>
      <p:sp>
        <p:nvSpPr>
          <p:cNvPr id="4" name="CaixaDeTexto 3"/>
          <p:cNvSpPr txBox="1"/>
          <p:nvPr/>
        </p:nvSpPr>
        <p:spPr>
          <a:xfrm>
            <a:off x="5983770" y="1590726"/>
            <a:ext cx="3294529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342900" indent="-34290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>
                <a:latin typeface="Tahoma" charset="0"/>
                <a:ea typeface="Tahoma" charset="0"/>
                <a:cs typeface="Tahoma" charset="0"/>
              </a:defRPr>
            </a:lvl1pPr>
          </a:lstStyle>
          <a:p>
            <a:r>
              <a:rPr lang="pt-BR" dirty="0"/>
              <a:t>Não há troca só distribuição</a:t>
            </a:r>
          </a:p>
          <a:p>
            <a:r>
              <a:rPr lang="pt-BR" dirty="0"/>
              <a:t>Não há processos seletivos</a:t>
            </a:r>
          </a:p>
          <a:p>
            <a:r>
              <a:rPr lang="pt-BR" dirty="0"/>
              <a:t>Não há custos fixos</a:t>
            </a:r>
          </a:p>
          <a:p>
            <a:r>
              <a:rPr lang="pt-BR" dirty="0"/>
              <a:t>Não há propriedade só </a:t>
            </a:r>
            <a:r>
              <a:rPr lang="pt-BR" dirty="0" smtClean="0"/>
              <a:t>acesso</a:t>
            </a:r>
            <a:endParaRPr lang="pt-BR" dirty="0"/>
          </a:p>
        </p:txBody>
      </p:sp>
      <p:sp>
        <p:nvSpPr>
          <p:cNvPr id="5" name="Retângulo 4"/>
          <p:cNvSpPr/>
          <p:nvPr/>
        </p:nvSpPr>
        <p:spPr>
          <a:xfrm>
            <a:off x="3272771" y="5443188"/>
            <a:ext cx="271099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dirty="0" smtClean="0">
                <a:latin typeface="Tahoma" charset="0"/>
                <a:ea typeface="Tahoma" charset="0"/>
                <a:cs typeface="Tahoma" charset="0"/>
              </a:rPr>
              <a:t>A Verdadeira DAO</a:t>
            </a:r>
            <a:endParaRPr lang="pt-BR" sz="2400" dirty="0">
              <a:latin typeface="Tahoma" charset="0"/>
              <a:ea typeface="Tahoma" charset="0"/>
              <a:cs typeface="Tahom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9026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4061"/>
            <a:ext cx="9144000" cy="6865167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78274" y="5414996"/>
            <a:ext cx="7886700" cy="1325563"/>
          </a:xfrm>
        </p:spPr>
        <p:txBody>
          <a:bodyPr>
            <a:normAutofit/>
          </a:bodyPr>
          <a:lstStyle/>
          <a:p>
            <a:pPr fontAlgn="ctr"/>
            <a:r>
              <a:rPr lang="pt-BR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https://</a:t>
            </a:r>
            <a:r>
              <a:rPr lang="pt-BR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bitcoin.org/bitcoin.pdf</a:t>
            </a:r>
            <a:endParaRPr lang="pt-BR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59680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9165" y="924104"/>
            <a:ext cx="3236270" cy="4801447"/>
          </a:xfrm>
          <a:prstGeom prst="rect">
            <a:avLst/>
          </a:prstGeom>
          <a:effectLst>
            <a:outerShdw blurRad="50800" dist="101600" dir="3000000" algn="tl" rotWithShape="0">
              <a:prstClr val="black">
                <a:alpha val="60000"/>
              </a:prstClr>
            </a:outerShdw>
          </a:effectLst>
        </p:spPr>
      </p:pic>
      <p:sp>
        <p:nvSpPr>
          <p:cNvPr id="4" name="CaixaDeTexto 3"/>
          <p:cNvSpPr txBox="1"/>
          <p:nvPr/>
        </p:nvSpPr>
        <p:spPr>
          <a:xfrm>
            <a:off x="428625" y="216218"/>
            <a:ext cx="670087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000" dirty="0">
                <a:latin typeface="Tahoma" charset="0"/>
                <a:ea typeface="Tahoma" charset="0"/>
                <a:cs typeface="Tahoma" charset="0"/>
              </a:rPr>
              <a:t>A REVOLUÇÃO JÁ COMEÇOU</a:t>
            </a:r>
          </a:p>
        </p:txBody>
      </p:sp>
      <p:sp>
        <p:nvSpPr>
          <p:cNvPr id="5" name="CaixaDeTexto 4"/>
          <p:cNvSpPr txBox="1"/>
          <p:nvPr/>
        </p:nvSpPr>
        <p:spPr>
          <a:xfrm>
            <a:off x="428625" y="2386015"/>
            <a:ext cx="428625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200"/>
              </a:spcBef>
              <a:spcAft>
                <a:spcPts val="600"/>
              </a:spcAft>
            </a:pPr>
            <a:r>
              <a:rPr lang="pt-BR" sz="2400" dirty="0">
                <a:latin typeface="Tahoma" charset="0"/>
                <a:ea typeface="Tahoma" charset="0"/>
                <a:cs typeface="Tahoma" charset="0"/>
              </a:rPr>
              <a:t>Edição colaborativa + de 50 pessoas envolvidas</a:t>
            </a:r>
          </a:p>
          <a:p>
            <a:pPr>
              <a:spcBef>
                <a:spcPts val="1200"/>
              </a:spcBef>
              <a:spcAft>
                <a:spcPts val="600"/>
              </a:spcAft>
            </a:pPr>
            <a:r>
              <a:rPr lang="pt-BR" sz="2400" dirty="0">
                <a:latin typeface="Tahoma" charset="0"/>
                <a:ea typeface="Tahoma" charset="0"/>
                <a:cs typeface="Tahoma" charset="0"/>
              </a:rPr>
              <a:t>Cópia digital única registrada no Blockchain</a:t>
            </a:r>
          </a:p>
          <a:p>
            <a:pPr>
              <a:spcBef>
                <a:spcPts val="1200"/>
              </a:spcBef>
              <a:spcAft>
                <a:spcPts val="600"/>
              </a:spcAft>
            </a:pPr>
            <a:r>
              <a:rPr lang="pt-BR" sz="2400" dirty="0">
                <a:latin typeface="Tahoma" charset="0"/>
                <a:ea typeface="Tahoma" charset="0"/>
                <a:cs typeface="Tahoma" charset="0"/>
              </a:rPr>
              <a:t>Remuneração em Token Digital com participação no resultado</a:t>
            </a:r>
          </a:p>
        </p:txBody>
      </p:sp>
    </p:spTree>
    <p:extLst>
      <p:ext uri="{BB962C8B-B14F-4D97-AF65-F5344CB8AC3E}">
        <p14:creationId xmlns:p14="http://schemas.microsoft.com/office/powerpoint/2010/main" val="1538369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58763"/>
          </a:xfrm>
        </p:spPr>
        <p:txBody>
          <a:bodyPr/>
          <a:lstStyle/>
          <a:p>
            <a:r>
              <a:rPr lang="pt-BR" dirty="0" smtClean="0"/>
              <a:t>Caminhando pelo Blockchain</a:t>
            </a:r>
            <a:endParaRPr lang="pt-BR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602" y="2588455"/>
            <a:ext cx="1299080" cy="1927362"/>
          </a:xfrm>
          <a:prstGeom prst="rect">
            <a:avLst/>
          </a:prstGeom>
          <a:effectLst>
            <a:outerShdw blurRad="50800" dist="101600" dir="3000000" algn="tl" rotWithShape="0">
              <a:prstClr val="black">
                <a:alpha val="60000"/>
              </a:prstClr>
            </a:outerShdw>
          </a:effectLst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9560" y="2082018"/>
            <a:ext cx="2966579" cy="2972890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7071" y="2419643"/>
            <a:ext cx="2502493" cy="2398634"/>
          </a:xfrm>
          <a:prstGeom prst="rect">
            <a:avLst/>
          </a:prstGeom>
        </p:spPr>
      </p:pic>
      <p:sp>
        <p:nvSpPr>
          <p:cNvPr id="6" name="Divisa 5"/>
          <p:cNvSpPr/>
          <p:nvPr/>
        </p:nvSpPr>
        <p:spPr>
          <a:xfrm>
            <a:off x="225081" y="3334086"/>
            <a:ext cx="319161" cy="436099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7" name="Divisa 6"/>
          <p:cNvSpPr/>
          <p:nvPr/>
        </p:nvSpPr>
        <p:spPr>
          <a:xfrm>
            <a:off x="484033" y="3350413"/>
            <a:ext cx="319161" cy="436099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8" name="Divisa 7"/>
          <p:cNvSpPr/>
          <p:nvPr/>
        </p:nvSpPr>
        <p:spPr>
          <a:xfrm>
            <a:off x="2418933" y="3334086"/>
            <a:ext cx="319161" cy="436099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9" name="Divisa 8"/>
          <p:cNvSpPr/>
          <p:nvPr/>
        </p:nvSpPr>
        <p:spPr>
          <a:xfrm>
            <a:off x="2677885" y="3350413"/>
            <a:ext cx="319161" cy="436099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Divisa 9"/>
          <p:cNvSpPr/>
          <p:nvPr/>
        </p:nvSpPr>
        <p:spPr>
          <a:xfrm>
            <a:off x="2914558" y="3338648"/>
            <a:ext cx="319161" cy="436099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1" name="Divisa 10"/>
          <p:cNvSpPr/>
          <p:nvPr/>
        </p:nvSpPr>
        <p:spPr>
          <a:xfrm>
            <a:off x="3173510" y="3354975"/>
            <a:ext cx="319161" cy="436099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2" name="Divisa 11"/>
          <p:cNvSpPr/>
          <p:nvPr/>
        </p:nvSpPr>
        <p:spPr>
          <a:xfrm>
            <a:off x="5514411" y="3336388"/>
            <a:ext cx="319161" cy="436099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3" name="Divisa 12"/>
          <p:cNvSpPr/>
          <p:nvPr/>
        </p:nvSpPr>
        <p:spPr>
          <a:xfrm>
            <a:off x="5773363" y="3352715"/>
            <a:ext cx="319161" cy="436099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4" name="Divisa 13"/>
          <p:cNvSpPr/>
          <p:nvPr/>
        </p:nvSpPr>
        <p:spPr>
          <a:xfrm>
            <a:off x="6010036" y="3355018"/>
            <a:ext cx="319161" cy="436099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Divisa 14"/>
          <p:cNvSpPr/>
          <p:nvPr/>
        </p:nvSpPr>
        <p:spPr>
          <a:xfrm>
            <a:off x="6268988" y="3343209"/>
            <a:ext cx="319161" cy="436099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7896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9222" y="-511045"/>
            <a:ext cx="2966579" cy="2972890"/>
          </a:xfrm>
          <a:prstGeom prst="rect">
            <a:avLst/>
          </a:prstGeom>
        </p:spPr>
      </p:pic>
      <p:sp>
        <p:nvSpPr>
          <p:cNvPr id="7" name="Espaço Reservado para Conteúdo 6"/>
          <p:cNvSpPr>
            <a:spLocks noGrp="1"/>
          </p:cNvSpPr>
          <p:nvPr>
            <p:ph idx="1"/>
          </p:nvPr>
        </p:nvSpPr>
        <p:spPr>
          <a:xfrm>
            <a:off x="614582" y="2236762"/>
            <a:ext cx="7886700" cy="3715117"/>
          </a:xfrm>
        </p:spPr>
        <p:txBody>
          <a:bodyPr/>
          <a:lstStyle/>
          <a:p>
            <a:r>
              <a:rPr lang="pt-BR" dirty="0" smtClean="0"/>
              <a:t>Produção Perestroika</a:t>
            </a:r>
          </a:p>
          <a:p>
            <a:r>
              <a:rPr lang="pt-BR" dirty="0" smtClean="0"/>
              <a:t>5 dimensões do Blockchain:</a:t>
            </a:r>
          </a:p>
          <a:p>
            <a:pPr lvl="1"/>
            <a:r>
              <a:rPr lang="pt-BR" dirty="0" smtClean="0"/>
              <a:t>Organizacional – Oswaldo Oliveira - Prospera</a:t>
            </a:r>
          </a:p>
          <a:p>
            <a:pPr lvl="1"/>
            <a:r>
              <a:rPr lang="pt-BR" dirty="0" smtClean="0"/>
              <a:t>Legal – </a:t>
            </a:r>
            <a:r>
              <a:rPr lang="pt-BR" dirty="0" err="1" smtClean="0"/>
              <a:t>Rosine</a:t>
            </a:r>
            <a:r>
              <a:rPr lang="pt-BR" dirty="0" smtClean="0"/>
              <a:t> </a:t>
            </a:r>
            <a:r>
              <a:rPr lang="pt-BR" dirty="0" err="1" smtClean="0"/>
              <a:t>Kadamani</a:t>
            </a:r>
            <a:r>
              <a:rPr lang="pt-BR" dirty="0" smtClean="0"/>
              <a:t> – Original </a:t>
            </a:r>
            <a:r>
              <a:rPr lang="pt-BR" dirty="0" err="1" smtClean="0"/>
              <a:t>My</a:t>
            </a:r>
            <a:endParaRPr lang="pt-BR" dirty="0" smtClean="0"/>
          </a:p>
          <a:p>
            <a:pPr lvl="1"/>
            <a:r>
              <a:rPr lang="pt-BR" dirty="0" smtClean="0"/>
              <a:t>Tecnológica – João Paulo Oliveira - </a:t>
            </a:r>
            <a:r>
              <a:rPr lang="pt-BR" dirty="0" err="1" smtClean="0"/>
              <a:t>Foxbit</a:t>
            </a:r>
            <a:endParaRPr lang="pt-BR" dirty="0" smtClean="0"/>
          </a:p>
          <a:p>
            <a:pPr lvl="1"/>
            <a:r>
              <a:rPr lang="pt-BR" dirty="0" smtClean="0"/>
              <a:t>Financeira – Marcelo </a:t>
            </a:r>
            <a:r>
              <a:rPr lang="pt-BR" dirty="0" err="1" smtClean="0"/>
              <a:t>Eisele</a:t>
            </a:r>
            <a:r>
              <a:rPr lang="pt-BR" dirty="0" smtClean="0"/>
              <a:t> – Blockchain </a:t>
            </a:r>
            <a:r>
              <a:rPr lang="pt-BR" dirty="0" err="1" smtClean="0"/>
              <a:t>Academy</a:t>
            </a:r>
            <a:endParaRPr lang="pt-BR" dirty="0" smtClean="0"/>
          </a:p>
          <a:p>
            <a:pPr lvl="1"/>
            <a:r>
              <a:rPr lang="pt-BR" dirty="0" smtClean="0"/>
              <a:t>Pratica – Everton Fraga – Fundação Ethereum</a:t>
            </a:r>
          </a:p>
          <a:p>
            <a:r>
              <a:rPr lang="pt-BR" dirty="0" smtClean="0"/>
              <a:t>26/6 a 1/7 em SP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87276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335279" y="1373506"/>
            <a:ext cx="1788943" cy="421957"/>
          </a:xfrm>
        </p:spPr>
        <p:txBody>
          <a:bodyPr/>
          <a:lstStyle/>
          <a:p>
            <a:pPr algn="ctr"/>
            <a:r>
              <a:rPr lang="pt-BR" dirty="0" smtClean="0"/>
              <a:t>Verticais</a:t>
            </a:r>
            <a:endParaRPr lang="pt-BR" dirty="0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320040" y="2057399"/>
            <a:ext cx="4178142" cy="4132263"/>
          </a:xfrm>
        </p:spPr>
        <p:txBody>
          <a:bodyPr>
            <a:normAutofit/>
          </a:bodyPr>
          <a:lstStyle/>
          <a:p>
            <a:r>
              <a:rPr lang="pt-BR" sz="2400" dirty="0" smtClean="0"/>
              <a:t>Serviços Financeiros</a:t>
            </a:r>
          </a:p>
          <a:p>
            <a:r>
              <a:rPr lang="pt-BR" sz="2400" dirty="0" smtClean="0"/>
              <a:t>Varejo</a:t>
            </a:r>
          </a:p>
          <a:p>
            <a:r>
              <a:rPr lang="pt-BR" sz="2400" dirty="0" smtClean="0"/>
              <a:t>Indústria</a:t>
            </a:r>
          </a:p>
          <a:p>
            <a:r>
              <a:rPr lang="pt-BR" sz="2400" dirty="0" smtClean="0"/>
              <a:t>Energia e Recursos</a:t>
            </a:r>
          </a:p>
          <a:p>
            <a:r>
              <a:rPr lang="pt-BR" sz="2400" dirty="0" smtClean="0"/>
              <a:t>Mídia</a:t>
            </a:r>
          </a:p>
          <a:p>
            <a:r>
              <a:rPr lang="pt-BR" sz="2400" dirty="0" smtClean="0"/>
              <a:t>Tecnologia e IOT</a:t>
            </a:r>
          </a:p>
          <a:p>
            <a:r>
              <a:rPr lang="pt-BR" sz="2400" dirty="0" smtClean="0"/>
              <a:t>Saúde</a:t>
            </a:r>
          </a:p>
          <a:p>
            <a:r>
              <a:rPr lang="pt-BR" sz="2400" dirty="0" smtClean="0"/>
              <a:t>Governo</a:t>
            </a:r>
            <a:endParaRPr lang="pt-BR" sz="2400" dirty="0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274191" y="1373506"/>
            <a:ext cx="2565008" cy="421957"/>
          </a:xfrm>
        </p:spPr>
        <p:txBody>
          <a:bodyPr/>
          <a:lstStyle/>
          <a:p>
            <a:pPr algn="ctr"/>
            <a:r>
              <a:rPr lang="pt-BR" dirty="0" smtClean="0"/>
              <a:t>Horizontais</a:t>
            </a:r>
            <a:endParaRPr lang="pt-BR" dirty="0"/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498182" y="2057399"/>
            <a:ext cx="4508657" cy="4302760"/>
          </a:xfrm>
        </p:spPr>
        <p:txBody>
          <a:bodyPr>
            <a:normAutofit/>
          </a:bodyPr>
          <a:lstStyle/>
          <a:p>
            <a:pPr>
              <a:spcBef>
                <a:spcPts val="1800"/>
              </a:spcBef>
            </a:pPr>
            <a:r>
              <a:rPr lang="pt-BR" sz="2400" dirty="0" smtClean="0"/>
              <a:t>Estratégico – CEO</a:t>
            </a:r>
          </a:p>
          <a:p>
            <a:pPr>
              <a:spcBef>
                <a:spcPts val="1800"/>
              </a:spcBef>
            </a:pPr>
            <a:r>
              <a:rPr lang="pt-BR" sz="2400" dirty="0" smtClean="0"/>
              <a:t>Logística e Cadeia de Suprimentos – CLO</a:t>
            </a:r>
          </a:p>
          <a:p>
            <a:pPr>
              <a:spcBef>
                <a:spcPts val="1800"/>
              </a:spcBef>
            </a:pPr>
            <a:r>
              <a:rPr lang="pt-BR" sz="2400" dirty="0" smtClean="0"/>
              <a:t>Finanças Corporativas e Contabilidade – CFO</a:t>
            </a:r>
          </a:p>
          <a:p>
            <a:pPr>
              <a:spcBef>
                <a:spcPts val="1800"/>
              </a:spcBef>
            </a:pPr>
            <a:r>
              <a:rPr lang="pt-BR" sz="2400" dirty="0" smtClean="0"/>
              <a:t>Tecnologia da Informação – CTO</a:t>
            </a:r>
          </a:p>
          <a:p>
            <a:pPr>
              <a:spcBef>
                <a:spcPts val="1800"/>
              </a:spcBef>
            </a:pPr>
            <a:r>
              <a:rPr lang="pt-BR" sz="2400" dirty="0" smtClean="0"/>
              <a:t>Recursos Humanos – CHRO</a:t>
            </a:r>
          </a:p>
          <a:p>
            <a:pPr>
              <a:spcBef>
                <a:spcPts val="1800"/>
              </a:spcBef>
            </a:pPr>
            <a:r>
              <a:rPr lang="pt-BR" sz="2400" dirty="0" smtClean="0"/>
              <a:t>Marketing e Vendas - CMO</a:t>
            </a:r>
          </a:p>
          <a:p>
            <a:pPr marL="0" indent="0">
              <a:spcBef>
                <a:spcPts val="1800"/>
              </a:spcBef>
              <a:buNone/>
            </a:pPr>
            <a:endParaRPr lang="pt-BR" sz="2400" dirty="0"/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3705" y="-90492"/>
            <a:ext cx="2104254" cy="2016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94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ço Reservado para Conteúdo 7"/>
          <p:cNvSpPr>
            <a:spLocks noGrp="1"/>
          </p:cNvSpPr>
          <p:nvPr>
            <p:ph idx="1"/>
          </p:nvPr>
        </p:nvSpPr>
        <p:spPr>
          <a:xfrm>
            <a:off x="441960" y="1941342"/>
            <a:ext cx="8473440" cy="4235621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pt-BR" dirty="0" smtClean="0"/>
              <a:t>Consórcio internacional para pesquisar as oportunidades para empresas e governos.</a:t>
            </a:r>
          </a:p>
          <a:p>
            <a:endParaRPr lang="pt-BR" dirty="0"/>
          </a:p>
          <a:p>
            <a:pPr marL="514350" indent="-514350">
              <a:buFont typeface="+mj-lt"/>
              <a:buAutoNum type="arabicPeriod"/>
            </a:pPr>
            <a:r>
              <a:rPr lang="en-US" sz="2400" dirty="0" smtClean="0"/>
              <a:t>Reports </a:t>
            </a:r>
            <a:r>
              <a:rPr lang="en-US" sz="2400" dirty="0" smtClean="0"/>
              <a:t>e </a:t>
            </a:r>
            <a:r>
              <a:rPr lang="en-US" sz="2400" dirty="0" err="1" smtClean="0"/>
              <a:t>Ferramentas</a:t>
            </a:r>
            <a:r>
              <a:rPr lang="en-US" sz="2400" dirty="0" smtClean="0"/>
              <a:t> que </a:t>
            </a:r>
            <a:r>
              <a:rPr lang="en-US" sz="2400" dirty="0" err="1" smtClean="0"/>
              <a:t>comparitlhar</a:t>
            </a:r>
            <a:r>
              <a:rPr lang="en-US" sz="2400" dirty="0" smtClean="0"/>
              <a:t> as </a:t>
            </a:r>
            <a:r>
              <a:rPr lang="en-US" sz="2400" dirty="0" err="1" smtClean="0"/>
              <a:t>conclusões</a:t>
            </a:r>
            <a:r>
              <a:rPr lang="en-US" sz="2400" dirty="0" smtClean="0"/>
              <a:t> e </a:t>
            </a:r>
            <a:r>
              <a:rPr lang="en-US" sz="2400" dirty="0" err="1" smtClean="0"/>
              <a:t>permite</a:t>
            </a:r>
            <a:r>
              <a:rPr lang="en-US" sz="2400" dirty="0" smtClean="0"/>
              <a:t> </a:t>
            </a:r>
            <a:r>
              <a:rPr lang="en-US" sz="2400" dirty="0" err="1" smtClean="0"/>
              <a:t>aos</a:t>
            </a:r>
            <a:r>
              <a:rPr lang="en-US" sz="2400" dirty="0" smtClean="0"/>
              <a:t> </a:t>
            </a:r>
            <a:r>
              <a:rPr lang="en-US" sz="2400" dirty="0" err="1" smtClean="0"/>
              <a:t>membros</a:t>
            </a:r>
            <a:r>
              <a:rPr lang="en-US" sz="2400" dirty="0" smtClean="0"/>
              <a:t> a </a:t>
            </a:r>
            <a:r>
              <a:rPr lang="en-US" sz="2400" dirty="0" err="1" smtClean="0"/>
              <a:t>intragir</a:t>
            </a:r>
            <a:r>
              <a:rPr lang="en-US" sz="2400" dirty="0" smtClean="0"/>
              <a:t> com o </a:t>
            </a:r>
            <a:r>
              <a:rPr lang="en-US" sz="2400" dirty="0" err="1" smtClean="0"/>
              <a:t>conteúdo</a:t>
            </a:r>
            <a:r>
              <a:rPr lang="en-US" sz="2400" dirty="0" smtClean="0"/>
              <a:t> </a:t>
            </a:r>
            <a:endParaRPr lang="en-US" sz="2400" dirty="0"/>
          </a:p>
          <a:p>
            <a:pPr marL="514350" indent="-514350">
              <a:buFont typeface="+mj-lt"/>
              <a:buAutoNum type="arabicPeriod"/>
            </a:pPr>
            <a:r>
              <a:rPr lang="pt-BR" sz="2400" dirty="0" err="1" smtClean="0"/>
              <a:t>Webinars</a:t>
            </a:r>
            <a:r>
              <a:rPr lang="pt-BR" sz="2400" dirty="0" smtClean="0"/>
              <a:t>  Mensais</a:t>
            </a:r>
            <a:endParaRPr lang="pt-BR" sz="2400" dirty="0"/>
          </a:p>
          <a:p>
            <a:pPr marL="514350" indent="-514350">
              <a:buFont typeface="+mj-lt"/>
              <a:buAutoNum type="arabicPeriod"/>
            </a:pPr>
            <a:r>
              <a:rPr lang="en-US" sz="2400" dirty="0" smtClean="0"/>
              <a:t>Briefing </a:t>
            </a:r>
            <a:r>
              <a:rPr lang="en-US" sz="2400" dirty="0" err="1" smtClean="0"/>
              <a:t>executivo</a:t>
            </a:r>
            <a:r>
              <a:rPr lang="en-US" sz="2400" dirty="0" smtClean="0"/>
              <a:t> </a:t>
            </a:r>
            <a:r>
              <a:rPr lang="en-US" sz="2400" dirty="0" err="1" smtClean="0"/>
              <a:t>exclusivo</a:t>
            </a:r>
            <a:r>
              <a:rPr lang="en-US" sz="2400" dirty="0" smtClean="0"/>
              <a:t> </a:t>
            </a:r>
            <a:r>
              <a:rPr lang="en-US" sz="2400" dirty="0" smtClean="0"/>
              <a:t>com Don e/</a:t>
            </a:r>
            <a:r>
              <a:rPr lang="en-US" sz="2400" dirty="0" err="1" smtClean="0"/>
              <a:t>ou</a:t>
            </a:r>
            <a:r>
              <a:rPr lang="en-US" sz="2400" dirty="0" smtClean="0"/>
              <a:t> Alex </a:t>
            </a:r>
            <a:r>
              <a:rPr lang="en-US" sz="2400" dirty="0" err="1" smtClean="0"/>
              <a:t>Tapscott</a:t>
            </a:r>
            <a:endParaRPr lang="en-US" sz="2400" dirty="0"/>
          </a:p>
          <a:p>
            <a:pPr marL="514350" indent="-514350">
              <a:buFont typeface="+mj-lt"/>
              <a:buAutoNum type="arabicPeriod"/>
            </a:pPr>
            <a:r>
              <a:rPr lang="en-US" sz="2400" dirty="0" smtClean="0"/>
              <a:t>Um summit com </a:t>
            </a:r>
            <a:r>
              <a:rPr lang="en-US" sz="2400" dirty="0" err="1" smtClean="0"/>
              <a:t>todos</a:t>
            </a:r>
            <a:r>
              <a:rPr lang="en-US" sz="2400" dirty="0" smtClean="0"/>
              <a:t> </a:t>
            </a:r>
            <a:r>
              <a:rPr lang="en-US" sz="2400" dirty="0" err="1" smtClean="0"/>
              <a:t>membros</a:t>
            </a:r>
            <a:r>
              <a:rPr lang="en-US" sz="2400" dirty="0" smtClean="0"/>
              <a:t> </a:t>
            </a:r>
            <a:endParaRPr lang="en-US" sz="2400" dirty="0"/>
          </a:p>
          <a:p>
            <a:pPr marL="514350" indent="-514350">
              <a:buFont typeface="+mj-lt"/>
              <a:buAutoNum type="arabicPeriod"/>
            </a:pPr>
            <a:r>
              <a:rPr lang="en-US" sz="2400" dirty="0" err="1" smtClean="0"/>
              <a:t>Conexão</a:t>
            </a:r>
            <a:r>
              <a:rPr lang="en-US" sz="2400" dirty="0" smtClean="0"/>
              <a:t> com a </a:t>
            </a:r>
            <a:r>
              <a:rPr lang="en-US" sz="2400" dirty="0" err="1" smtClean="0"/>
              <a:t>comunidade</a:t>
            </a:r>
            <a:r>
              <a:rPr lang="en-US" sz="2400" dirty="0" smtClean="0"/>
              <a:t> </a:t>
            </a:r>
            <a:r>
              <a:rPr lang="en-US" sz="2400" dirty="0" err="1" smtClean="0"/>
              <a:t>internacional</a:t>
            </a:r>
            <a:r>
              <a:rPr lang="en-US" sz="2400" dirty="0" smtClean="0"/>
              <a:t> de Blockchain: experts, </a:t>
            </a:r>
            <a:r>
              <a:rPr lang="en-US" sz="2400" dirty="0" err="1" smtClean="0"/>
              <a:t>plataformas</a:t>
            </a:r>
            <a:r>
              <a:rPr lang="en-US" sz="2400" dirty="0" smtClean="0"/>
              <a:t>, </a:t>
            </a:r>
            <a:r>
              <a:rPr lang="en-US" sz="2400" dirty="0" err="1" smtClean="0"/>
              <a:t>negócios</a:t>
            </a:r>
            <a:r>
              <a:rPr lang="en-US" sz="2400" dirty="0" smtClean="0"/>
              <a:t>.</a:t>
            </a:r>
            <a:endParaRPr lang="en-US" sz="2400" dirty="0"/>
          </a:p>
          <a:p>
            <a:pPr marL="514350" indent="-514350">
              <a:buFont typeface="+mj-lt"/>
              <a:buAutoNum type="arabicPeriod"/>
            </a:pPr>
            <a:endParaRPr lang="pt-BR" dirty="0"/>
          </a:p>
        </p:txBody>
      </p:sp>
      <p:pic>
        <p:nvPicPr>
          <p:cNvPr id="10" name="Imagem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0990" y="-140677"/>
            <a:ext cx="2318936" cy="2222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196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0"/>
          <p:cNvSpPr txBox="1"/>
          <p:nvPr/>
        </p:nvSpPr>
        <p:spPr>
          <a:xfrm>
            <a:off x="-2599849" y="1589404"/>
            <a:ext cx="914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Tahoma" charset="0"/>
                <a:ea typeface="Tahoma" charset="0"/>
                <a:cs typeface="Tahoma" charset="0"/>
              </a:rPr>
              <a:t>Obrigado</a:t>
            </a:r>
          </a:p>
        </p:txBody>
      </p:sp>
      <p:sp>
        <p:nvSpPr>
          <p:cNvPr id="3" name="TextBox 4"/>
          <p:cNvSpPr txBox="1"/>
          <p:nvPr/>
        </p:nvSpPr>
        <p:spPr>
          <a:xfrm>
            <a:off x="-1995012" y="2500240"/>
            <a:ext cx="7934326" cy="263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50000"/>
              </a:lnSpc>
            </a:pPr>
            <a:r>
              <a:rPr lang="en-US" sz="2200" dirty="0">
                <a:latin typeface="Tahoma" charset="0"/>
                <a:ea typeface="Tahoma" charset="0"/>
                <a:cs typeface="Tahoma" charset="0"/>
              </a:rPr>
              <a:t>Carl Amorim</a:t>
            </a:r>
            <a:endParaRPr lang="en-US" sz="2200" b="1" dirty="0">
              <a:latin typeface="Tahoma" charset="0"/>
              <a:ea typeface="Tahoma" charset="0"/>
              <a:cs typeface="Tahoma" charset="0"/>
            </a:endParaRPr>
          </a:p>
          <a:p>
            <a:pPr algn="ctr">
              <a:lnSpc>
                <a:spcPct val="250000"/>
              </a:lnSpc>
            </a:pPr>
            <a:r>
              <a:rPr lang="en-US" sz="2200" dirty="0">
                <a:latin typeface="Tahoma" charset="0"/>
                <a:ea typeface="Tahoma" charset="0"/>
                <a:cs typeface="Tahoma" charset="0"/>
              </a:rPr>
              <a:t>CARL@AMORIM.BZ</a:t>
            </a:r>
          </a:p>
          <a:p>
            <a:pPr algn="ctr">
              <a:lnSpc>
                <a:spcPct val="250000"/>
              </a:lnSpc>
            </a:pPr>
            <a:r>
              <a:rPr lang="en-US" sz="2200" dirty="0">
                <a:latin typeface="Tahoma" charset="0"/>
                <a:ea typeface="Tahoma" charset="0"/>
                <a:cs typeface="Tahoma" charset="0"/>
              </a:rPr>
              <a:t>11 9 </a:t>
            </a:r>
            <a:r>
              <a:rPr lang="en-US" sz="2200" dirty="0" smtClean="0">
                <a:latin typeface="Tahoma" charset="0"/>
                <a:ea typeface="Tahoma" charset="0"/>
                <a:cs typeface="Tahoma" charset="0"/>
              </a:rPr>
              <a:t>3101 </a:t>
            </a:r>
            <a:r>
              <a:rPr lang="en-US" sz="2200" dirty="0">
                <a:latin typeface="Tahoma" charset="0"/>
                <a:ea typeface="Tahoma" charset="0"/>
                <a:cs typeface="Tahoma" charset="0"/>
              </a:rPr>
              <a:t>4040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9314" y="857199"/>
            <a:ext cx="1774508" cy="2632725"/>
          </a:xfrm>
          <a:prstGeom prst="rect">
            <a:avLst/>
          </a:prstGeom>
          <a:effectLst>
            <a:outerShdw blurRad="50800" dist="101600" dir="3000000" algn="tl" rotWithShape="0">
              <a:prstClr val="black">
                <a:alpha val="60000"/>
              </a:prstClr>
            </a:outerShdw>
          </a:effectLst>
        </p:spPr>
      </p:pic>
      <p:sp>
        <p:nvSpPr>
          <p:cNvPr id="5" name="CaixaDeTexto 4"/>
          <p:cNvSpPr txBox="1"/>
          <p:nvPr/>
        </p:nvSpPr>
        <p:spPr>
          <a:xfrm>
            <a:off x="4060654" y="3815985"/>
            <a:ext cx="5083346" cy="1184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1200"/>
              </a:spcBef>
              <a:spcAft>
                <a:spcPts val="600"/>
              </a:spcAft>
            </a:pPr>
            <a:r>
              <a:rPr lang="pt-BR" sz="2400" dirty="0">
                <a:latin typeface="Tahoma" charset="0"/>
                <a:ea typeface="Tahoma" charset="0"/>
                <a:cs typeface="Tahoma" charset="0"/>
              </a:rPr>
              <a:t>Vendas pela </a:t>
            </a:r>
            <a:r>
              <a:rPr lang="pt-BR" sz="2400" dirty="0" smtClean="0">
                <a:latin typeface="Tahoma" charset="0"/>
                <a:ea typeface="Tahoma" charset="0"/>
                <a:cs typeface="Tahoma" charset="0"/>
              </a:rPr>
              <a:t>internet</a:t>
            </a:r>
          </a:p>
          <a:p>
            <a:pPr algn="ctr">
              <a:spcBef>
                <a:spcPts val="1200"/>
              </a:spcBef>
              <a:spcAft>
                <a:spcPts val="600"/>
              </a:spcAft>
            </a:pPr>
            <a:r>
              <a:rPr lang="pt-BR" sz="3200" dirty="0"/>
              <a:t>b</a:t>
            </a:r>
            <a:r>
              <a:rPr lang="pt-BR" sz="3200" dirty="0" smtClean="0"/>
              <a:t>lockchainrevolution.com.br</a:t>
            </a:r>
            <a:endParaRPr lang="pt-BR" sz="3200" dirty="0">
              <a:latin typeface="Tahoma" charset="0"/>
              <a:ea typeface="Tahoma" charset="0"/>
              <a:cs typeface="Tahom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3401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96321"/>
            <a:ext cx="9144000" cy="4387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736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8310"/>
            <a:ext cx="8882508" cy="5176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535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381570" y="1918514"/>
            <a:ext cx="3523529" cy="19434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pt-BR" sz="2800" dirty="0">
                <a:latin typeface="Tahoma" charset="0"/>
                <a:ea typeface="Tahoma" charset="0"/>
                <a:cs typeface="Tahoma" charset="0"/>
              </a:rPr>
              <a:t>Integridade na Rede</a:t>
            </a:r>
          </a:p>
          <a:p>
            <a:pPr algn="r">
              <a:lnSpc>
                <a:spcPct val="150000"/>
              </a:lnSpc>
            </a:pPr>
            <a:r>
              <a:rPr lang="pt-BR" sz="2800" dirty="0">
                <a:latin typeface="Tahoma" charset="0"/>
                <a:ea typeface="Tahoma" charset="0"/>
                <a:cs typeface="Tahoma" charset="0"/>
              </a:rPr>
              <a:t>Poder Distribuído</a:t>
            </a:r>
          </a:p>
          <a:p>
            <a:pPr algn="r">
              <a:lnSpc>
                <a:spcPct val="150000"/>
              </a:lnSpc>
            </a:pPr>
            <a:r>
              <a:rPr lang="pt-BR" sz="2800" dirty="0">
                <a:latin typeface="Tahoma" charset="0"/>
                <a:ea typeface="Tahoma" charset="0"/>
                <a:cs typeface="Tahoma" charset="0"/>
              </a:rPr>
              <a:t>Valor como Incentivo</a:t>
            </a:r>
          </a:p>
        </p:txBody>
      </p:sp>
      <p:sp>
        <p:nvSpPr>
          <p:cNvPr id="4" name="CaixaDeTexto 3"/>
          <p:cNvSpPr txBox="1"/>
          <p:nvPr/>
        </p:nvSpPr>
        <p:spPr>
          <a:xfrm>
            <a:off x="5478589" y="1918514"/>
            <a:ext cx="3408305" cy="19434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800" dirty="0">
                <a:latin typeface="Tahoma" charset="0"/>
                <a:ea typeface="Tahoma" charset="0"/>
                <a:cs typeface="Tahoma" charset="0"/>
              </a:rPr>
              <a:t>Segurança</a:t>
            </a:r>
          </a:p>
          <a:p>
            <a:pPr>
              <a:lnSpc>
                <a:spcPct val="150000"/>
              </a:lnSpc>
            </a:pPr>
            <a:r>
              <a:rPr lang="pt-BR" sz="2800" dirty="0">
                <a:latin typeface="Tahoma" charset="0"/>
                <a:ea typeface="Tahoma" charset="0"/>
                <a:cs typeface="Tahoma" charset="0"/>
              </a:rPr>
              <a:t>Privacidade</a:t>
            </a:r>
          </a:p>
          <a:p>
            <a:pPr>
              <a:lnSpc>
                <a:spcPct val="150000"/>
              </a:lnSpc>
            </a:pPr>
            <a:r>
              <a:rPr lang="pt-BR" sz="2800" dirty="0">
                <a:latin typeface="Tahoma" charset="0"/>
                <a:ea typeface="Tahoma" charset="0"/>
                <a:cs typeface="Tahoma" charset="0"/>
              </a:rPr>
              <a:t>Direitos Preservados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3788195" y="1918514"/>
            <a:ext cx="622286" cy="19434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pt-BR" sz="2800" dirty="0">
                <a:solidFill>
                  <a:srgbClr val="1971D1"/>
                </a:solidFill>
                <a:latin typeface="Tahoma" charset="0"/>
                <a:ea typeface="Tahoma" charset="0"/>
                <a:cs typeface="Tahoma" charset="0"/>
              </a:rPr>
              <a:t>- 1</a:t>
            </a:r>
          </a:p>
          <a:p>
            <a:pPr algn="r">
              <a:lnSpc>
                <a:spcPct val="150000"/>
              </a:lnSpc>
            </a:pPr>
            <a:r>
              <a:rPr lang="pt-BR" sz="2800" dirty="0">
                <a:solidFill>
                  <a:srgbClr val="1971D1"/>
                </a:solidFill>
                <a:latin typeface="Tahoma" charset="0"/>
                <a:ea typeface="Tahoma" charset="0"/>
                <a:cs typeface="Tahoma" charset="0"/>
              </a:rPr>
              <a:t>- 2</a:t>
            </a:r>
          </a:p>
          <a:p>
            <a:pPr algn="r">
              <a:lnSpc>
                <a:spcPct val="150000"/>
              </a:lnSpc>
            </a:pPr>
            <a:r>
              <a:rPr lang="pt-BR" sz="2800" dirty="0">
                <a:solidFill>
                  <a:srgbClr val="1971D1"/>
                </a:solidFill>
                <a:latin typeface="Tahoma" charset="0"/>
                <a:ea typeface="Tahoma" charset="0"/>
                <a:cs typeface="Tahoma" charset="0"/>
              </a:rPr>
              <a:t>- 3</a:t>
            </a:r>
          </a:p>
        </p:txBody>
      </p:sp>
      <p:sp>
        <p:nvSpPr>
          <p:cNvPr id="7" name="CaixaDeTexto 6"/>
          <p:cNvSpPr txBox="1"/>
          <p:nvPr/>
        </p:nvSpPr>
        <p:spPr>
          <a:xfrm>
            <a:off x="4762409" y="1918514"/>
            <a:ext cx="622286" cy="19434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pt-BR" sz="2800" dirty="0">
                <a:solidFill>
                  <a:srgbClr val="1971D1"/>
                </a:solidFill>
                <a:latin typeface="Tahoma" charset="0"/>
                <a:ea typeface="Tahoma" charset="0"/>
                <a:cs typeface="Tahoma" charset="0"/>
              </a:rPr>
              <a:t>4 -</a:t>
            </a:r>
          </a:p>
          <a:p>
            <a:pPr algn="r">
              <a:lnSpc>
                <a:spcPct val="150000"/>
              </a:lnSpc>
            </a:pPr>
            <a:r>
              <a:rPr lang="pt-BR" sz="2800" dirty="0">
                <a:solidFill>
                  <a:srgbClr val="1971D1"/>
                </a:solidFill>
                <a:latin typeface="Tahoma" charset="0"/>
                <a:ea typeface="Tahoma" charset="0"/>
                <a:cs typeface="Tahoma" charset="0"/>
              </a:rPr>
              <a:t>5 -</a:t>
            </a:r>
          </a:p>
          <a:p>
            <a:pPr algn="r">
              <a:lnSpc>
                <a:spcPct val="150000"/>
              </a:lnSpc>
            </a:pPr>
            <a:r>
              <a:rPr lang="pt-BR" sz="2800" dirty="0">
                <a:solidFill>
                  <a:srgbClr val="1971D1"/>
                </a:solidFill>
                <a:latin typeface="Tahoma" charset="0"/>
                <a:ea typeface="Tahoma" charset="0"/>
                <a:cs typeface="Tahoma" charset="0"/>
              </a:rPr>
              <a:t>6 -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5031227" y="3766208"/>
            <a:ext cx="231537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2800" dirty="0">
                <a:latin typeface="Tahoma" charset="0"/>
                <a:ea typeface="Tahoma" charset="0"/>
                <a:cs typeface="Tahoma" charset="0"/>
              </a:rPr>
              <a:t>Inclusão</a:t>
            </a:r>
          </a:p>
        </p:txBody>
      </p:sp>
      <p:sp>
        <p:nvSpPr>
          <p:cNvPr id="9" name="CaixaDeTexto 8"/>
          <p:cNvSpPr txBox="1"/>
          <p:nvPr/>
        </p:nvSpPr>
        <p:spPr>
          <a:xfrm>
            <a:off x="4752144" y="3766208"/>
            <a:ext cx="62228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pt-BR" sz="2800" dirty="0">
                <a:solidFill>
                  <a:srgbClr val="1971D1"/>
                </a:solidFill>
                <a:latin typeface="Tahoma" charset="0"/>
                <a:ea typeface="Tahoma" charset="0"/>
                <a:cs typeface="Tahoma" charset="0"/>
              </a:rPr>
              <a:t>7 -</a:t>
            </a:r>
          </a:p>
        </p:txBody>
      </p:sp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>
                <a:latin typeface="Tahoma" charset="0"/>
                <a:ea typeface="Tahoma" charset="0"/>
                <a:cs typeface="Tahoma" charset="0"/>
              </a:rPr>
              <a:t>Sete Princípios do Projeto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52486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869314"/>
          </a:xfrm>
        </p:spPr>
        <p:txBody>
          <a:bodyPr/>
          <a:lstStyle/>
          <a:p>
            <a:r>
              <a:rPr lang="pt-BR" dirty="0" smtClean="0"/>
              <a:t>Transformação do Blockchain</a:t>
            </a:r>
            <a:endParaRPr lang="pt-BR" dirty="0"/>
          </a:p>
        </p:txBody>
      </p:sp>
      <p:sp>
        <p:nvSpPr>
          <p:cNvPr id="4" name="Espaço Reservado para Conteúdo 3"/>
          <p:cNvSpPr>
            <a:spLocks noGrp="1"/>
          </p:cNvSpPr>
          <p:nvPr>
            <p:ph idx="1"/>
          </p:nvPr>
        </p:nvSpPr>
        <p:spPr>
          <a:xfrm>
            <a:off x="628650" y="1463040"/>
            <a:ext cx="7886700" cy="4713923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400" dirty="0" err="1"/>
              <a:t>Autenticando</a:t>
            </a:r>
            <a:r>
              <a:rPr lang="en-US" sz="2400" dirty="0"/>
              <a:t> </a:t>
            </a:r>
            <a:r>
              <a:rPr lang="en-US" sz="2400" dirty="0" err="1"/>
              <a:t>Identidade</a:t>
            </a:r>
            <a:r>
              <a:rPr lang="en-US" sz="2400" dirty="0"/>
              <a:t> e </a:t>
            </a:r>
            <a:r>
              <a:rPr lang="en-US" sz="2400" dirty="0" smtClean="0"/>
              <a:t>Valor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 err="1"/>
              <a:t>Movimentando</a:t>
            </a:r>
            <a:r>
              <a:rPr lang="en-US" sz="2400" dirty="0"/>
              <a:t> </a:t>
            </a:r>
            <a:r>
              <a:rPr lang="en-US" sz="2400" dirty="0" smtClean="0"/>
              <a:t>Valor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 err="1"/>
              <a:t>Armazenando</a:t>
            </a:r>
            <a:r>
              <a:rPr lang="en-US" sz="2400" dirty="0"/>
              <a:t> Valor </a:t>
            </a:r>
            <a:endParaRPr lang="en-US" sz="2400" dirty="0" smtClean="0"/>
          </a:p>
          <a:p>
            <a:pPr marL="514350" indent="-514350">
              <a:buFont typeface="+mj-lt"/>
              <a:buAutoNum type="arabicPeriod"/>
            </a:pPr>
            <a:r>
              <a:rPr lang="en-US" sz="2400" dirty="0" err="1"/>
              <a:t>Emprestando</a:t>
            </a:r>
            <a:r>
              <a:rPr lang="en-US" sz="2400" dirty="0"/>
              <a:t> Valor </a:t>
            </a:r>
            <a:endParaRPr lang="pt-BR" sz="2400" dirty="0"/>
          </a:p>
          <a:p>
            <a:pPr marL="514350" indent="-514350">
              <a:buFont typeface="+mj-lt"/>
              <a:buAutoNum type="arabicPeriod"/>
            </a:pPr>
            <a:r>
              <a:rPr lang="en-US" sz="2400" dirty="0" err="1"/>
              <a:t>Trocando</a:t>
            </a:r>
            <a:r>
              <a:rPr lang="en-US" sz="2400" dirty="0"/>
              <a:t> Valor </a:t>
            </a:r>
            <a:endParaRPr lang="en-US" sz="2400" dirty="0" smtClean="0"/>
          </a:p>
          <a:p>
            <a:pPr marL="514350" indent="-514350">
              <a:buFont typeface="+mj-lt"/>
              <a:buAutoNum type="arabicPeriod"/>
            </a:pPr>
            <a:r>
              <a:rPr lang="en-US" sz="2400" dirty="0" err="1"/>
              <a:t>Financiamento</a:t>
            </a:r>
            <a:r>
              <a:rPr lang="en-US" sz="2400" dirty="0"/>
              <a:t> e </a:t>
            </a:r>
            <a:r>
              <a:rPr lang="en-US" sz="2400" dirty="0" err="1"/>
              <a:t>Investimento</a:t>
            </a:r>
            <a:r>
              <a:rPr lang="en-US" sz="2400" dirty="0"/>
              <a:t> </a:t>
            </a:r>
            <a:r>
              <a:rPr lang="en-US" sz="2400" dirty="0" err="1"/>
              <a:t>em</a:t>
            </a:r>
            <a:r>
              <a:rPr lang="en-US" sz="2400" dirty="0"/>
              <a:t> um </a:t>
            </a:r>
            <a:r>
              <a:rPr lang="en-US" sz="2400" dirty="0" err="1"/>
              <a:t>Ativo</a:t>
            </a:r>
            <a:r>
              <a:rPr lang="en-US" sz="2400" dirty="0"/>
              <a:t>, </a:t>
            </a:r>
            <a:r>
              <a:rPr lang="en-US" sz="2400" dirty="0" err="1"/>
              <a:t>Companhia</a:t>
            </a:r>
            <a:r>
              <a:rPr lang="en-US" sz="2400" dirty="0"/>
              <a:t>, Start-up </a:t>
            </a:r>
            <a:endParaRPr lang="en-US" sz="2400" dirty="0" smtClean="0"/>
          </a:p>
          <a:p>
            <a:pPr marL="514350" indent="-514350">
              <a:buFont typeface="+mj-lt"/>
              <a:buAutoNum type="arabicPeriod"/>
            </a:pPr>
            <a:r>
              <a:rPr lang="en-US" sz="2400" dirty="0" err="1" smtClean="0"/>
              <a:t>Garantindo</a:t>
            </a:r>
            <a:r>
              <a:rPr lang="en-US" sz="2400" dirty="0" smtClean="0"/>
              <a:t> </a:t>
            </a:r>
            <a:r>
              <a:rPr lang="en-US" sz="2400" dirty="0"/>
              <a:t>Valor e </a:t>
            </a:r>
            <a:r>
              <a:rPr lang="en-US" sz="2400" dirty="0" err="1"/>
              <a:t>Gerenciando</a:t>
            </a:r>
            <a:r>
              <a:rPr lang="en-US" sz="2400" dirty="0"/>
              <a:t> </a:t>
            </a:r>
            <a:r>
              <a:rPr lang="en-US" sz="2400" dirty="0" err="1"/>
              <a:t>Risco</a:t>
            </a:r>
            <a:r>
              <a:rPr lang="en-US" sz="2400" dirty="0"/>
              <a:t> </a:t>
            </a:r>
            <a:endParaRPr lang="en-US" sz="2400" dirty="0" smtClean="0"/>
          </a:p>
          <a:p>
            <a:pPr marL="514350" indent="-514350">
              <a:buFont typeface="+mj-lt"/>
              <a:buAutoNum type="arabicPeriod"/>
            </a:pPr>
            <a:r>
              <a:rPr lang="en-US" sz="2400" dirty="0" err="1"/>
              <a:t>Contabilidade</a:t>
            </a:r>
            <a:r>
              <a:rPr lang="en-US" sz="2400" dirty="0"/>
              <a:t> para Valor</a:t>
            </a:r>
            <a:endParaRPr lang="en-US" sz="2400" dirty="0" smtClean="0"/>
          </a:p>
          <a:p>
            <a:pPr marL="514350" indent="-514350">
              <a:buFont typeface="+mj-lt"/>
              <a:buAutoNum type="arabicPeriod"/>
            </a:pP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2113932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>
          <a:xfrm>
            <a:off x="628649" y="160846"/>
            <a:ext cx="7886700" cy="1029081"/>
          </a:xfrm>
        </p:spPr>
        <p:txBody>
          <a:bodyPr/>
          <a:lstStyle/>
          <a:p>
            <a:r>
              <a:rPr lang="pt-BR" dirty="0" smtClean="0"/>
              <a:t>Aplicações do Blockchain</a:t>
            </a:r>
            <a:endParaRPr lang="pt-BR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 rotWithShape="1">
          <a:blip r:embed="rId2"/>
          <a:srcRect t="20438" b="3575"/>
          <a:stretch/>
        </p:blipFill>
        <p:spPr>
          <a:xfrm>
            <a:off x="448277" y="1189927"/>
            <a:ext cx="8247443" cy="4539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551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0370" y="5109816"/>
            <a:ext cx="1753630" cy="1722865"/>
          </a:xfrm>
          <a:prstGeom prst="rect">
            <a:avLst/>
          </a:prstGeom>
        </p:spPr>
      </p:pic>
      <p:pic>
        <p:nvPicPr>
          <p:cNvPr id="11" name="Imagem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825820"/>
            <a:ext cx="7994172" cy="524012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395536" y="0"/>
            <a:ext cx="8229600" cy="1143000"/>
          </a:xfrm>
        </p:spPr>
        <p:txBody>
          <a:bodyPr/>
          <a:lstStyle/>
          <a:p>
            <a:r>
              <a:rPr lang="pt-B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Uma questão de Organização...</a:t>
            </a:r>
            <a:endParaRPr lang="pt-B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09212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2606</TotalTime>
  <Words>395</Words>
  <Application>Microsoft Office PowerPoint</Application>
  <PresentationFormat>Apresentação na tela (4:3)</PresentationFormat>
  <Paragraphs>124</Paragraphs>
  <Slides>35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35</vt:i4>
      </vt:variant>
    </vt:vector>
  </HeadingPairs>
  <TitlesOfParts>
    <vt:vector size="40" baseType="lpstr">
      <vt:lpstr>Arial</vt:lpstr>
      <vt:lpstr>Calibri</vt:lpstr>
      <vt:lpstr>Calibri Light</vt:lpstr>
      <vt:lpstr>Tahoma</vt:lpstr>
      <vt:lpstr>Tema do Office</vt:lpstr>
      <vt:lpstr>Apresentação do PowerPoint</vt:lpstr>
      <vt:lpstr>Apresentação do PowerPoint</vt:lpstr>
      <vt:lpstr>https://bitcoin.org/bitcoin.pdf</vt:lpstr>
      <vt:lpstr>Apresentação do PowerPoint</vt:lpstr>
      <vt:lpstr>Apresentação do PowerPoint</vt:lpstr>
      <vt:lpstr>Sete Princípios do Projeto</vt:lpstr>
      <vt:lpstr>Transformação do Blockchain</vt:lpstr>
      <vt:lpstr>Aplicações do Blockchain</vt:lpstr>
      <vt:lpstr>Uma questão de Organização...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Crowdfunding ou Crowdscaming</vt:lpstr>
      <vt:lpstr>Crowdfunding ou Crowdscaming</vt:lpstr>
      <vt:lpstr>Apresentação do PowerPoint</vt:lpstr>
      <vt:lpstr>Apresentação do PowerPoint</vt:lpstr>
      <vt:lpstr>Caminhando pelo Blockchain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2º Forum  Brasil-Canadá de Fintech</dc:title>
  <dc:creator>Carl Amorim</dc:creator>
  <cp:lastModifiedBy>Carl Amorim</cp:lastModifiedBy>
  <cp:revision>38</cp:revision>
  <dcterms:created xsi:type="dcterms:W3CDTF">2017-06-04T22:19:09Z</dcterms:created>
  <dcterms:modified xsi:type="dcterms:W3CDTF">2017-06-22T23:19:28Z</dcterms:modified>
</cp:coreProperties>
</file>

<file path=docProps/thumbnail.jpeg>
</file>